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2" r:id="rId3"/>
    <p:sldId id="265" r:id="rId4"/>
    <p:sldId id="264" r:id="rId5"/>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65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hr-H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hr-HR"/>
          </a:p>
        </p:txBody>
      </p:sp>
      <p:sp>
        <p:nvSpPr>
          <p:cNvPr id="4" name="Date Placeholder 3"/>
          <p:cNvSpPr>
            <a:spLocks noGrp="1"/>
          </p:cNvSpPr>
          <p:nvPr>
            <p:ph type="dt" sz="half" idx="10"/>
          </p:nvPr>
        </p:nvSpPr>
        <p:spPr/>
        <p:txBody>
          <a:bodyPr/>
          <a:lstStyle/>
          <a:p>
            <a:fld id="{E8AAD669-13CD-454D-9D5B-A44656EA9F91}" type="datetimeFigureOut">
              <a:rPr lang="hr-HR" smtClean="0"/>
              <a:t>4.10.2026.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3288259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10"/>
          </p:nvPr>
        </p:nvSpPr>
        <p:spPr/>
        <p:txBody>
          <a:bodyPr/>
          <a:lstStyle/>
          <a:p>
            <a:fld id="{E8AAD669-13CD-454D-9D5B-A44656EA9F91}" type="datetimeFigureOut">
              <a:rPr lang="hr-HR" smtClean="0"/>
              <a:t>4.10.2026.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1770994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hr-H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AAD669-13CD-454D-9D5B-A44656EA9F91}" type="datetimeFigureOut">
              <a:rPr lang="hr-HR" smtClean="0"/>
              <a:t>4.10.2026.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4290871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Date Placeholder 4"/>
          <p:cNvSpPr>
            <a:spLocks noGrp="1"/>
          </p:cNvSpPr>
          <p:nvPr>
            <p:ph type="dt" sz="half" idx="10"/>
          </p:nvPr>
        </p:nvSpPr>
        <p:spPr/>
        <p:txBody>
          <a:bodyPr/>
          <a:lstStyle/>
          <a:p>
            <a:fld id="{E8AAD669-13CD-454D-9D5B-A44656EA9F91}" type="datetimeFigureOut">
              <a:rPr lang="hr-HR" smtClean="0"/>
              <a:t>4.10.2026.</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3184270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hr-H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7" name="Date Placeholder 6"/>
          <p:cNvSpPr>
            <a:spLocks noGrp="1"/>
          </p:cNvSpPr>
          <p:nvPr>
            <p:ph type="dt" sz="half" idx="10"/>
          </p:nvPr>
        </p:nvSpPr>
        <p:spPr/>
        <p:txBody>
          <a:bodyPr/>
          <a:lstStyle/>
          <a:p>
            <a:fld id="{E8AAD669-13CD-454D-9D5B-A44656EA9F91}" type="datetimeFigureOut">
              <a:rPr lang="hr-HR" smtClean="0"/>
              <a:t>4.10.2026.</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2702402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Date Placeholder 2"/>
          <p:cNvSpPr>
            <a:spLocks noGrp="1"/>
          </p:cNvSpPr>
          <p:nvPr>
            <p:ph type="dt" sz="half" idx="10"/>
          </p:nvPr>
        </p:nvSpPr>
        <p:spPr/>
        <p:txBody>
          <a:bodyPr/>
          <a:lstStyle/>
          <a:p>
            <a:fld id="{E8AAD669-13CD-454D-9D5B-A44656EA9F91}" type="datetimeFigureOut">
              <a:rPr lang="hr-HR" smtClean="0"/>
              <a:t>4.10.2026.</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1785195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AAD669-13CD-454D-9D5B-A44656EA9F91}" type="datetimeFigureOut">
              <a:rPr lang="hr-HR" smtClean="0"/>
              <a:t>4.10.2026.</a:t>
            </a:fld>
            <a:endParaRPr lang="hr-HR"/>
          </a:p>
        </p:txBody>
      </p:sp>
      <p:sp>
        <p:nvSpPr>
          <p:cNvPr id="3" name="Footer Placeholder 2"/>
          <p:cNvSpPr>
            <a:spLocks noGrp="1"/>
          </p:cNvSpPr>
          <p:nvPr>
            <p:ph type="ftr" sz="quarter" idx="11"/>
          </p:nvPr>
        </p:nvSpPr>
        <p:spPr/>
        <p:txBody>
          <a:bodyPr/>
          <a:lstStyle/>
          <a:p>
            <a:endParaRPr lang="hr-HR"/>
          </a:p>
        </p:txBody>
      </p:sp>
      <p:sp>
        <p:nvSpPr>
          <p:cNvPr id="4" name="Slide Number Placeholder 3"/>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495881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hr-H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AAD669-13CD-454D-9D5B-A44656EA9F91}" type="datetimeFigureOut">
              <a:rPr lang="hr-HR" smtClean="0"/>
              <a:t>4.10.2026.</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1154876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hr-H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AAD669-13CD-454D-9D5B-A44656EA9F91}" type="datetimeFigureOut">
              <a:rPr lang="hr-HR" smtClean="0"/>
              <a:t>4.10.2026.</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1920859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10"/>
          </p:nvPr>
        </p:nvSpPr>
        <p:spPr/>
        <p:txBody>
          <a:bodyPr/>
          <a:lstStyle/>
          <a:p>
            <a:fld id="{E8AAD669-13CD-454D-9D5B-A44656EA9F91}" type="datetimeFigureOut">
              <a:rPr lang="hr-HR" smtClean="0"/>
              <a:t>4.10.2026.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1802103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hr-H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10"/>
          </p:nvPr>
        </p:nvSpPr>
        <p:spPr/>
        <p:txBody>
          <a:bodyPr/>
          <a:lstStyle/>
          <a:p>
            <a:fld id="{E8AAD669-13CD-454D-9D5B-A44656EA9F91}" type="datetimeFigureOut">
              <a:rPr lang="hr-HR" smtClean="0"/>
              <a:t>4.10.2026.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1826904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hr-H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AAD669-13CD-454D-9D5B-A44656EA9F91}" type="datetimeFigureOut">
              <a:rPr lang="hr-HR" smtClean="0"/>
              <a:t>4.10.2026.</a:t>
            </a:fld>
            <a:endParaRPr lang="hr-H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7C8695-9930-4262-84D2-8396BF5029CB}" type="slidenum">
              <a:rPr lang="hr-HR" smtClean="0"/>
              <a:t>‹#›</a:t>
            </a:fld>
            <a:endParaRPr lang="hr-HR"/>
          </a:p>
        </p:txBody>
      </p:sp>
    </p:spTree>
    <p:extLst>
      <p:ext uri="{BB962C8B-B14F-4D97-AF65-F5344CB8AC3E}">
        <p14:creationId xmlns:p14="http://schemas.microsoft.com/office/powerpoint/2010/main" val="3394592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3105835"/>
            <a:ext cx="6096000" cy="954107"/>
          </a:xfrm>
          <a:prstGeom prst="rect">
            <a:avLst/>
          </a:prstGeom>
        </p:spPr>
        <p:txBody>
          <a:bodyPr>
            <a:spAutoFit/>
          </a:bodyPr>
          <a:lstStyle/>
          <a:p>
            <a:r>
              <a:rPr lang="en-US" sz="3200" b="1" dirty="0">
                <a:solidFill>
                  <a:srgbClr val="000000"/>
                </a:solidFill>
                <a:latin typeface="Times New Roman" panose="02020603050405020304" pitchFamily="18" charset="0"/>
                <a:ea typeface="Times New Roman" panose="02020603050405020304" pitchFamily="18" charset="0"/>
              </a:rPr>
              <a:t>Technical Seminar</a:t>
            </a:r>
            <a:r>
              <a:rPr lang="en-US" sz="2800" b="1" u="sng" dirty="0">
                <a:solidFill>
                  <a:srgbClr val="000000"/>
                </a:solidFill>
                <a:latin typeface="Times New Roman" panose="02020603050405020304" pitchFamily="18" charset="0"/>
                <a:ea typeface="Times New Roman" panose="02020603050405020304" pitchFamily="18" charset="0"/>
              </a:rPr>
              <a:t/>
            </a:r>
            <a:br>
              <a:rPr lang="en-US" sz="2800" b="1" u="sng" dirty="0">
                <a:solidFill>
                  <a:srgbClr val="000000"/>
                </a:solidFill>
                <a:latin typeface="Times New Roman" panose="02020603050405020304" pitchFamily="18" charset="0"/>
                <a:ea typeface="Times New Roman" panose="02020603050405020304" pitchFamily="18" charset="0"/>
              </a:rPr>
            </a:br>
            <a:r>
              <a:rPr lang="en-US" sz="2400" dirty="0">
                <a:solidFill>
                  <a:srgbClr val="000000"/>
                </a:solidFill>
                <a:latin typeface="Times New Roman" panose="02020603050405020304" pitchFamily="18" charset="0"/>
                <a:ea typeface="Times New Roman" panose="02020603050405020304" pitchFamily="18" charset="0"/>
              </a:rPr>
              <a:t>7 September 2026, Lisbon, Portugal</a:t>
            </a:r>
            <a:endParaRPr lang="hr-HR" sz="2400" dirty="0">
              <a:latin typeface="Times New Roman" panose="02020603050405020304" pitchFamily="18" charset="0"/>
              <a:ea typeface="Times New Roman" panose="02020603050405020304" pitchFamily="18" charset="0"/>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0698"/>
          <a:stretch/>
        </p:blipFill>
        <p:spPr>
          <a:xfrm>
            <a:off x="10400144" y="184728"/>
            <a:ext cx="1466273" cy="813037"/>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308" y="184728"/>
            <a:ext cx="1710849" cy="1692704"/>
          </a:xfrm>
          <a:prstGeom prst="rect">
            <a:avLst/>
          </a:prstGeom>
        </p:spPr>
      </p:pic>
    </p:spTree>
    <p:extLst>
      <p:ext uri="{BB962C8B-B14F-4D97-AF65-F5344CB8AC3E}">
        <p14:creationId xmlns:p14="http://schemas.microsoft.com/office/powerpoint/2010/main" val="2963855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1154545" y="628072"/>
            <a:ext cx="3135196" cy="5948737"/>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5301673" y="1997839"/>
            <a:ext cx="5708072" cy="3416320"/>
          </a:xfrm>
          <a:prstGeom prst="rect">
            <a:avLst/>
          </a:prstGeom>
        </p:spPr>
        <p:txBody>
          <a:bodyPr wrap="square">
            <a:spAutoFit/>
          </a:bodyPr>
          <a:lstStyle/>
          <a:p>
            <a:r>
              <a:rPr lang="en-US" dirty="0">
                <a:solidFill>
                  <a:srgbClr val="000000"/>
                </a:solidFill>
                <a:latin typeface="Times New Roman" panose="02020603050405020304" pitchFamily="18" charset="0"/>
                <a:ea typeface="Times New Roman" panose="02020603050405020304" pitchFamily="18" charset="0"/>
              </a:rPr>
              <a:t>As part of the Final Management Committee Meeting of </a:t>
            </a:r>
            <a:r>
              <a:rPr lang="en-US" b="1" dirty="0">
                <a:solidFill>
                  <a:srgbClr val="000000"/>
                </a:solidFill>
                <a:latin typeface="Times New Roman" panose="02020603050405020304" pitchFamily="18" charset="0"/>
                <a:ea typeface="Times New Roman" panose="02020603050405020304" pitchFamily="18" charset="0"/>
              </a:rPr>
              <a:t>COST Action CA24147 – AID-</a:t>
            </a:r>
            <a:r>
              <a:rPr lang="en-US" b="1" dirty="0" err="1">
                <a:solidFill>
                  <a:srgbClr val="000000"/>
                </a:solidFill>
                <a:latin typeface="Times New Roman" panose="02020603050405020304" pitchFamily="18" charset="0"/>
                <a:ea typeface="Times New Roman" panose="02020603050405020304" pitchFamily="18" charset="0"/>
              </a:rPr>
              <a:t>AgE</a:t>
            </a:r>
            <a:r>
              <a:rPr lang="en-US" dirty="0">
                <a:solidFill>
                  <a:srgbClr val="000000"/>
                </a:solidFill>
                <a:latin typeface="Times New Roman" panose="02020603050405020304" pitchFamily="18" charset="0"/>
                <a:ea typeface="Times New Roman" panose="02020603050405020304" pitchFamily="18" charset="0"/>
              </a:rPr>
              <a:t>, a Technical Seminar was held in Lisbon, opening the </a:t>
            </a:r>
            <a:r>
              <a:rPr lang="en-US" dirty="0" err="1">
                <a:solidFill>
                  <a:srgbClr val="000000"/>
                </a:solidFill>
                <a:latin typeface="Times New Roman" panose="02020603050405020304" pitchFamily="18" charset="0"/>
                <a:ea typeface="Times New Roman" panose="02020603050405020304" pitchFamily="18" charset="0"/>
              </a:rPr>
              <a:t>programme</a:t>
            </a:r>
            <a:r>
              <a:rPr lang="en-US" dirty="0">
                <a:solidFill>
                  <a:srgbClr val="000000"/>
                </a:solidFill>
                <a:latin typeface="Times New Roman" panose="02020603050405020304" pitchFamily="18" charset="0"/>
                <a:ea typeface="Times New Roman" panose="02020603050405020304" pitchFamily="18" charset="0"/>
              </a:rPr>
              <a:t> to external participants and creating an opportunity for wider </a:t>
            </a:r>
            <a:r>
              <a:rPr lang="en-US" dirty="0" smtClean="0">
                <a:solidFill>
                  <a:srgbClr val="000000"/>
                </a:solidFill>
                <a:latin typeface="Times New Roman" panose="02020603050405020304" pitchFamily="18" charset="0"/>
                <a:ea typeface="Times New Roman" panose="02020603050405020304" pitchFamily="18" charset="0"/>
              </a:rPr>
              <a:t>scientific</a:t>
            </a:r>
            <a:r>
              <a:rPr lang="hr-HR" dirty="0" smtClean="0">
                <a:solidFill>
                  <a:srgbClr val="000000"/>
                </a:solidFill>
                <a:latin typeface="Times New Roman" panose="02020603050405020304" pitchFamily="18" charset="0"/>
                <a:ea typeface="Times New Roman" panose="02020603050405020304" pitchFamily="18" charset="0"/>
              </a:rPr>
              <a:t> </a:t>
            </a:r>
            <a:r>
              <a:rPr lang="en-US" dirty="0" smtClean="0">
                <a:solidFill>
                  <a:srgbClr val="000000"/>
                </a:solidFill>
                <a:latin typeface="Times New Roman" panose="02020603050405020304" pitchFamily="18" charset="0"/>
                <a:ea typeface="Times New Roman" panose="02020603050405020304" pitchFamily="18" charset="0"/>
              </a:rPr>
              <a:t>exchange</a:t>
            </a:r>
            <a:r>
              <a:rPr lang="en-US" dirty="0">
                <a:solidFill>
                  <a:srgbClr val="000000"/>
                </a:solidFill>
                <a:latin typeface="Times New Roman" panose="02020603050405020304" pitchFamily="18" charset="0"/>
                <a:ea typeface="Times New Roman" panose="02020603050405020304" pitchFamily="18" charset="0"/>
              </a:rPr>
              <a:t>.</a:t>
            </a:r>
            <a:br>
              <a:rPr lang="en-US" dirty="0">
                <a:solidFill>
                  <a:srgbClr val="000000"/>
                </a:solidFill>
                <a:latin typeface="Times New Roman" panose="02020603050405020304" pitchFamily="18" charset="0"/>
                <a:ea typeface="Times New Roman" panose="02020603050405020304" pitchFamily="18" charset="0"/>
              </a:rPr>
            </a:br>
            <a:r>
              <a:rPr lang="en-US" dirty="0">
                <a:solidFill>
                  <a:srgbClr val="000000"/>
                </a:solidFill>
                <a:latin typeface="Times New Roman" panose="02020603050405020304" pitchFamily="18" charset="0"/>
                <a:ea typeface="Times New Roman" panose="02020603050405020304" pitchFamily="18" charset="0"/>
              </a:rPr>
              <a:t>The seminar explored the intersection of </a:t>
            </a:r>
            <a:r>
              <a:rPr lang="en-US" b="1" dirty="0">
                <a:solidFill>
                  <a:srgbClr val="000000"/>
                </a:solidFill>
                <a:latin typeface="Times New Roman" panose="02020603050405020304" pitchFamily="18" charset="0"/>
                <a:ea typeface="Times New Roman" panose="02020603050405020304" pitchFamily="18" charset="0"/>
              </a:rPr>
              <a:t>artificial intelligence, dental age estimation and image analysis</a:t>
            </a:r>
            <a:r>
              <a:rPr lang="en-US" dirty="0">
                <a:solidFill>
                  <a:srgbClr val="000000"/>
                </a:solidFill>
                <a:latin typeface="Times New Roman" panose="02020603050405020304" pitchFamily="18" charset="0"/>
                <a:ea typeface="Times New Roman" panose="02020603050405020304" pitchFamily="18" charset="0"/>
              </a:rPr>
              <a:t>, beginning with various presentations from the professors and experts in the field of Artificial Intelligent. An engaging afternoon bringing together expertise, innovative approaches and discussion around the growing role of AI in age-estimation research.</a:t>
            </a:r>
            <a:endParaRPr lang="hr-HR" dirty="0">
              <a:latin typeface="Times New Roman" panose="02020603050405020304" pitchFamily="18" charset="0"/>
              <a:ea typeface="Times New Roman" panose="02020603050405020304" pitchFamily="18" charset="0"/>
            </a:endParaRP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0698"/>
          <a:stretch/>
        </p:blipFill>
        <p:spPr>
          <a:xfrm>
            <a:off x="10400144" y="184728"/>
            <a:ext cx="1466273" cy="813037"/>
          </a:xfrm>
          <a:prstGeom prst="rect">
            <a:avLst/>
          </a:prstGeom>
        </p:spPr>
      </p:pic>
    </p:spTree>
    <p:extLst>
      <p:ext uri="{BB962C8B-B14F-4D97-AF65-F5344CB8AC3E}">
        <p14:creationId xmlns:p14="http://schemas.microsoft.com/office/powerpoint/2010/main" val="3312796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tretch>
            <a:fillRect/>
          </a:stretch>
        </p:blipFill>
        <p:spPr>
          <a:xfrm rot="5400000">
            <a:off x="1129405" y="2412737"/>
            <a:ext cx="4280535" cy="3209925"/>
          </a:xfrm>
          <a:prstGeom prst="rect">
            <a:avLst/>
          </a:prstGeom>
          <a:ln>
            <a:noFill/>
          </a:ln>
          <a:effectLst>
            <a:outerShdw blurRad="292100" dist="139700" dir="2700000" algn="tl" rotWithShape="0">
              <a:srgbClr val="333333">
                <a:alpha val="65000"/>
              </a:srgbClr>
            </a:outerShdw>
          </a:effectLst>
        </p:spPr>
      </p:pic>
      <p:pic>
        <p:nvPicPr>
          <p:cNvPr id="3" name="Picture 2"/>
          <p:cNvPicPr/>
          <p:nvPr/>
        </p:nvPicPr>
        <p:blipFill>
          <a:blip r:embed="rId3" cstate="print">
            <a:extLst>
              <a:ext uri="{28A0092B-C50C-407E-A947-70E740481C1C}">
                <a14:useLocalDpi xmlns:a14="http://schemas.microsoft.com/office/drawing/2010/main" val="0"/>
              </a:ext>
            </a:extLst>
          </a:blip>
          <a:stretch>
            <a:fillRect/>
          </a:stretch>
        </p:blipFill>
        <p:spPr>
          <a:xfrm>
            <a:off x="5245067" y="2488130"/>
            <a:ext cx="5238204" cy="3598372"/>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10698"/>
          <a:stretch/>
        </p:blipFill>
        <p:spPr>
          <a:xfrm>
            <a:off x="10400144" y="184728"/>
            <a:ext cx="1466273" cy="813037"/>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9308" y="184728"/>
            <a:ext cx="1710849" cy="1692704"/>
          </a:xfrm>
          <a:prstGeom prst="rect">
            <a:avLst/>
          </a:prstGeom>
        </p:spPr>
      </p:pic>
    </p:spTree>
    <p:extLst>
      <p:ext uri="{BB962C8B-B14F-4D97-AF65-F5344CB8AC3E}">
        <p14:creationId xmlns:p14="http://schemas.microsoft.com/office/powerpoint/2010/main" val="3368694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tretch>
            <a:fillRect/>
          </a:stretch>
        </p:blipFill>
        <p:spPr>
          <a:xfrm rot="5400000">
            <a:off x="1733737" y="1684990"/>
            <a:ext cx="4236922" cy="3471603"/>
          </a:xfrm>
          <a:prstGeom prst="rect">
            <a:avLst/>
          </a:prstGeom>
          <a:ln>
            <a:noFill/>
          </a:ln>
          <a:effectLst>
            <a:outerShdw blurRad="292100" dist="139700" dir="2700000" algn="tl" rotWithShape="0">
              <a:srgbClr val="333333">
                <a:alpha val="65000"/>
              </a:srgbClr>
            </a:outerShdw>
          </a:effectLst>
        </p:spPr>
      </p:pic>
      <p:pic>
        <p:nvPicPr>
          <p:cNvPr id="3" name="Picture 2"/>
          <p:cNvPicPr/>
          <p:nvPr/>
        </p:nvPicPr>
        <p:blipFill rotWithShape="1">
          <a:blip r:embed="rId3" cstate="print">
            <a:extLst>
              <a:ext uri="{28A0092B-C50C-407E-A947-70E740481C1C}">
                <a14:useLocalDpi xmlns:a14="http://schemas.microsoft.com/office/drawing/2010/main" val="0"/>
              </a:ext>
            </a:extLst>
          </a:blip>
          <a:srcRect l="-854" t="22795" r="854" b="-1201"/>
          <a:stretch/>
        </p:blipFill>
        <p:spPr>
          <a:xfrm>
            <a:off x="6353868" y="1302330"/>
            <a:ext cx="3224241" cy="4236923"/>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10698"/>
          <a:stretch/>
        </p:blipFill>
        <p:spPr>
          <a:xfrm>
            <a:off x="10400144" y="184728"/>
            <a:ext cx="1466273" cy="813037"/>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9308" y="184728"/>
            <a:ext cx="1710849" cy="1692704"/>
          </a:xfrm>
          <a:prstGeom prst="rect">
            <a:avLst/>
          </a:prstGeom>
        </p:spPr>
      </p:pic>
    </p:spTree>
    <p:extLst>
      <p:ext uri="{BB962C8B-B14F-4D97-AF65-F5344CB8AC3E}">
        <p14:creationId xmlns:p14="http://schemas.microsoft.com/office/powerpoint/2010/main" val="30908701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11</Words>
  <Application>Microsoft Office PowerPoint</Application>
  <PresentationFormat>Widescreen</PresentationFormat>
  <Paragraphs>2</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Morfologija10</dc:creator>
  <cp:lastModifiedBy>Morfologija10</cp:lastModifiedBy>
  <cp:revision>4</cp:revision>
  <dcterms:created xsi:type="dcterms:W3CDTF">2026-10-04T16:36:17Z</dcterms:created>
  <dcterms:modified xsi:type="dcterms:W3CDTF">2026-10-04T21:11:41Z</dcterms:modified>
</cp:coreProperties>
</file>